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9" r:id="rId5"/>
    <p:sldId id="293" r:id="rId6"/>
    <p:sldId id="286" r:id="rId7"/>
    <p:sldId id="270" r:id="rId8"/>
    <p:sldId id="296" r:id="rId9"/>
    <p:sldId id="287" r:id="rId10"/>
    <p:sldId id="297" r:id="rId11"/>
    <p:sldId id="271" r:id="rId12"/>
    <p:sldId id="300" r:id="rId13"/>
    <p:sldId id="2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BDBEE-1FDA-4F57-947F-5759FA6ABC55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A8C659-3DDB-48CB-A056-6A658A161B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2.jp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6A9CD-5E57-4C86-B862-09CA519924BA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004F4-F240-48F9-8AE1-486585C7F0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317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747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32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757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137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198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08ED5-AEFE-4443-9040-726EF6690995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7202246-9B90-4CE1-AAF1-3328E51AE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43DF42B-5E6A-409A-A205-0B59AE5FBD9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0301" y="1690689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C7A202D-9C81-48E9-AC0B-E4DDE20AE14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88689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7076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70506441-775A-4D93-ADE3-695C86D6699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530301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A00A08C-FA2D-44B5-9451-63F193A3E7B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888689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A8F9540-8D26-4ADA-88E6-B9A742232C2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37076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D7801BA-80A8-4F2C-90C8-155E6210A85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7634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99C7ED62-8CE2-417B-9E03-DB47D41911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99246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Picture Placeholder 28">
            <a:extLst>
              <a:ext uri="{FF2B5EF4-FFF2-40B4-BE49-F238E27FC236}">
                <a16:creationId xmlns:a16="http://schemas.microsoft.com/office/drawing/2014/main" id="{96383197-4013-4D5E-BF47-64BD2386A4D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26282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2" name="Picture Placeholder 28">
            <a:extLst>
              <a:ext uri="{FF2B5EF4-FFF2-40B4-BE49-F238E27FC236}">
                <a16:creationId xmlns:a16="http://schemas.microsoft.com/office/drawing/2014/main" id="{B2568099-B430-4F70-A248-1840860FFEE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634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3" name="Picture Placeholder 28">
            <a:extLst>
              <a:ext uri="{FF2B5EF4-FFF2-40B4-BE49-F238E27FC236}">
                <a16:creationId xmlns:a16="http://schemas.microsoft.com/office/drawing/2014/main" id="{82A0F640-3653-4074-BEAA-B09FF6E0B39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99246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Picture Placeholder 28">
            <a:extLst>
              <a:ext uri="{FF2B5EF4-FFF2-40B4-BE49-F238E27FC236}">
                <a16:creationId xmlns:a16="http://schemas.microsoft.com/office/drawing/2014/main" id="{1723BD4F-261F-418F-B763-09039D2CA7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26282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67104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29F16048-FF4E-41B1-B3D4-0FB210A70DF2}"/>
              </a:ext>
            </a:extLst>
          </p:cNvPr>
          <p:cNvSpPr/>
          <p:nvPr userDrawn="1"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94251" y="119269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9337951D-6DB6-4713-9200-E8513CDEB6B3}"/>
              </a:ext>
            </a:extLst>
          </p:cNvPr>
          <p:cNvSpPr/>
          <p:nvPr userDrawn="1"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781223"/>
            <a:ext cx="6040800" cy="273690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8">
            <a:extLst>
              <a:ext uri="{FF2B5EF4-FFF2-40B4-BE49-F238E27FC236}">
                <a16:creationId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86106" y="1188012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8">
            <a:extLst>
              <a:ext uri="{FF2B5EF4-FFF2-40B4-BE49-F238E27FC236}">
                <a16:creationId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86106" y="2878015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294250" y="288035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586106" y="4568018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294250" y="4568018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9438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561F-7E45-400C-8758-912CDFE9410A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4BC7-4CDB-41D7-81AF-9CE8473FF4B8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4379E-9B58-41EA-B928-5B1C8436A60E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A371-51FE-4D99-BD87-6A650FCE519D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F8CFF-A1C0-4B6C-AA8D-BE72CB14468D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591E0-5367-4F2F-9C30-2087D79A846D}" type="datetime1">
              <a:rPr lang="en-US" noProof="0" smtClean="0"/>
              <a:t>10/7/2024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rofessionals collaborating at a table over a laptop">
            <a:extLst>
              <a:ext uri="{FF2B5EF4-FFF2-40B4-BE49-F238E27FC236}">
                <a16:creationId xmlns:a16="http://schemas.microsoft.com/office/drawing/2014/main" id="{1E745F20-F130-4708-BD5A-1A4FF4BE4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9460" cy="6858000"/>
          </a:xfrm>
          <a:prstGeom prst="rect">
            <a:avLst/>
          </a:prstGeom>
        </p:spPr>
      </p:pic>
      <p:sp>
        <p:nvSpPr>
          <p:cNvPr id="4" name="object 3" descr="People with document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 bwMode="ltGray">
          <a:xfrm>
            <a:off x="254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5000" dirty="0">
                <a:solidFill>
                  <a:schemeClr val="bg1"/>
                </a:solidFill>
              </a:rPr>
              <a:t>New Summarization</a:t>
            </a:r>
            <a:br>
              <a:rPr lang="en-US" sz="5000" dirty="0">
                <a:solidFill>
                  <a:schemeClr val="bg1"/>
                </a:solidFill>
              </a:rPr>
            </a:br>
            <a:r>
              <a:rPr lang="en-US" sz="50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blackGray">
          <a:xfrm>
            <a:off x="4044000" y="4221162"/>
            <a:ext cx="410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/>
          <a:p>
            <a:r>
              <a:rPr lang="en-US" sz="2500" b="1" i="1" spc="65" dirty="0">
                <a:solidFill>
                  <a:schemeClr val="accent1"/>
                </a:solidFill>
                <a:cs typeface="Arial"/>
              </a:rPr>
              <a:t>Group 10</a:t>
            </a:r>
          </a:p>
        </p:txBody>
      </p:sp>
      <p:sp>
        <p:nvSpPr>
          <p:cNvPr id="6" name="object 7" descr="Beige rectangl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 bwMode="white">
          <a:xfrm>
            <a:off x="4044000" y="3229869"/>
            <a:ext cx="4104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FF5D3-A01E-3725-E364-6C757A9DFD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17E842-A4BE-85EF-D093-4F0753C9A7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bject 3" descr="Beige rectangle">
            <a:extLst>
              <a:ext uri="{FF2B5EF4-FFF2-40B4-BE49-F238E27FC236}">
                <a16:creationId xmlns:a16="http://schemas.microsoft.com/office/drawing/2014/main" id="{4D244FC0-BEAC-AC62-2D99-FD4A34D7B8ED}"/>
              </a:ext>
            </a:extLst>
          </p:cNvPr>
          <p:cNvSpPr/>
          <p:nvPr/>
        </p:nvSpPr>
        <p:spPr>
          <a:xfrm>
            <a:off x="6172200" y="404446"/>
            <a:ext cx="4202722" cy="6089386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5" name="object 6" descr="Blue rectangle">
            <a:extLst>
              <a:ext uri="{FF2B5EF4-FFF2-40B4-BE49-F238E27FC236}">
                <a16:creationId xmlns:a16="http://schemas.microsoft.com/office/drawing/2014/main" id="{60F70F9A-567C-1764-BE13-97E9BF69F4CD}"/>
              </a:ext>
            </a:extLst>
          </p:cNvPr>
          <p:cNvSpPr/>
          <p:nvPr/>
        </p:nvSpPr>
        <p:spPr>
          <a:xfrm>
            <a:off x="7007225" y="936227"/>
            <a:ext cx="5184775" cy="5184775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0E075BF5-F9EE-4436-5910-1BC76F57CCDF}"/>
              </a:ext>
            </a:extLst>
          </p:cNvPr>
          <p:cNvSpPr txBox="1">
            <a:spLocks/>
          </p:cNvSpPr>
          <p:nvPr/>
        </p:nvSpPr>
        <p:spPr>
          <a:xfrm>
            <a:off x="9066753" y="2877559"/>
            <a:ext cx="2972536" cy="13021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125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Application</a:t>
            </a:r>
            <a:br>
              <a:rPr lang="en-US"/>
            </a:br>
            <a:r>
              <a:rPr lang="en-US"/>
              <a:t>frontend</a:t>
            </a:r>
            <a:endParaRPr lang="en-US" dirty="0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A86A3C12-D80B-5BC5-36AA-5417E0577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8844" y="6174902"/>
            <a:ext cx="357116" cy="365125"/>
          </a:xfrm>
        </p:spPr>
        <p:txBody>
          <a:bodyPr/>
          <a:lstStyle/>
          <a:p>
            <a:fld id="{82EE24B5-652C-4DB5-B7C3-B5BBEC1280B1}" type="slidenum">
              <a:rPr lang="en-US" smtClean="0"/>
              <a:t>10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808B1B-7A0D-7C75-9B81-CBB4F668CC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9" r="4720"/>
          <a:stretch/>
        </p:blipFill>
        <p:spPr>
          <a:xfrm>
            <a:off x="0" y="1088926"/>
            <a:ext cx="8957187" cy="487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31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D6E4322-518A-0BC1-E2DD-5F03B156C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8844" y="6174902"/>
            <a:ext cx="357116" cy="365125"/>
          </a:xfrm>
        </p:spPr>
        <p:txBody>
          <a:bodyPr/>
          <a:lstStyle/>
          <a:p>
            <a:fld id="{82EE24B5-652C-4DB5-B7C3-B5BBEC1280B1}" type="slidenum">
              <a:rPr lang="en-US" noProof="0" smtClean="0"/>
              <a:t>2</a:t>
            </a:fld>
            <a:endParaRPr lang="en-US" noProof="0" dirty="0"/>
          </a:p>
        </p:txBody>
      </p:sp>
      <p:pic>
        <p:nvPicPr>
          <p:cNvPr id="5" name="Picture Placeholder 46" descr="People discuss something">
            <a:extLst>
              <a:ext uri="{FF2B5EF4-FFF2-40B4-BE49-F238E27FC236}">
                <a16:creationId xmlns:a16="http://schemas.microsoft.com/office/drawing/2014/main" id="{4036AC1A-BC49-76C6-06EB-42EE9E1EF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0"/>
            <a:ext cx="12189599" cy="6856649"/>
          </a:xfrm>
          <a:prstGeom prst="rect">
            <a:avLst/>
          </a:prstGeom>
        </p:spPr>
      </p:pic>
      <p:pic>
        <p:nvPicPr>
          <p:cNvPr id="6" name="Graphic 5" descr="Person icon">
            <a:extLst>
              <a:ext uri="{FF2B5EF4-FFF2-40B4-BE49-F238E27FC236}">
                <a16:creationId xmlns:a16="http://schemas.microsoft.com/office/drawing/2014/main" id="{60160904-5F3C-4A43-BC94-C1D9E4432E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5237" y="3470503"/>
            <a:ext cx="342900" cy="352425"/>
          </a:xfrm>
          <a:prstGeom prst="rect">
            <a:avLst/>
          </a:prstGeom>
        </p:spPr>
      </p:pic>
      <p:pic>
        <p:nvPicPr>
          <p:cNvPr id="7" name="Graphic 6" descr="Phone icon">
            <a:extLst>
              <a:ext uri="{FF2B5EF4-FFF2-40B4-BE49-F238E27FC236}">
                <a16:creationId xmlns:a16="http://schemas.microsoft.com/office/drawing/2014/main" id="{1EECCA8D-7992-1638-A8ED-5DA05FFB18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5237" y="4451380"/>
            <a:ext cx="342900" cy="342900"/>
          </a:xfrm>
          <a:prstGeom prst="rect">
            <a:avLst/>
          </a:prstGeom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4F58119E-556F-4039-BA39-5643EC60E056}"/>
              </a:ext>
            </a:extLst>
          </p:cNvPr>
          <p:cNvSpPr txBox="1">
            <a:spLocks/>
          </p:cNvSpPr>
          <p:nvPr/>
        </p:nvSpPr>
        <p:spPr>
          <a:xfrm>
            <a:off x="0" y="751115"/>
            <a:ext cx="6803923" cy="5791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5000"/>
              </a:lnSpc>
              <a:buFont typeface="Arial" panose="020B0604020202020204" pitchFamily="34" charset="0"/>
              <a:buNone/>
            </a:pPr>
            <a:endParaRPr lang="en-US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9" name="object 6" descr="Beige rectangle">
            <a:extLst>
              <a:ext uri="{FF2B5EF4-FFF2-40B4-BE49-F238E27FC236}">
                <a16:creationId xmlns:a16="http://schemas.microsoft.com/office/drawing/2014/main" id="{2CB74086-9AB1-9D36-480C-DBD20A1F81B3}"/>
              </a:ext>
            </a:extLst>
          </p:cNvPr>
          <p:cNvSpPr/>
          <p:nvPr/>
        </p:nvSpPr>
        <p:spPr bwMode="ltGray">
          <a:xfrm>
            <a:off x="931203" y="2894901"/>
            <a:ext cx="4176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94B6CB0-BBD7-FB43-E011-3E619AEB8642}"/>
              </a:ext>
            </a:extLst>
          </p:cNvPr>
          <p:cNvSpPr txBox="1">
            <a:spLocks/>
          </p:cNvSpPr>
          <p:nvPr/>
        </p:nvSpPr>
        <p:spPr bwMode="ltGray">
          <a:xfrm>
            <a:off x="838200" y="1701559"/>
            <a:ext cx="4859215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>
                <a:solidFill>
                  <a:schemeClr val="bg1"/>
                </a:solidFill>
              </a:rPr>
              <a:t>Members</a:t>
            </a:r>
            <a:endParaRPr lang="en-US" sz="500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DBB685A-EC8C-4AB8-5037-B21E1728B419}"/>
              </a:ext>
            </a:extLst>
          </p:cNvPr>
          <p:cNvSpPr txBox="1">
            <a:spLocks/>
          </p:cNvSpPr>
          <p:nvPr/>
        </p:nvSpPr>
        <p:spPr bwMode="ltGray">
          <a:xfrm>
            <a:off x="753348" y="3191596"/>
            <a:ext cx="5509800" cy="207849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Chathurika</a:t>
            </a:r>
            <a:r>
              <a:rPr lang="en-US" sz="1800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R.E: IT22315250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Mihara</a:t>
            </a:r>
            <a:r>
              <a:rPr lang="en-US" sz="1800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B.D.B: IT22345400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Gunawaradena</a:t>
            </a:r>
            <a:r>
              <a:rPr lang="en-US" sz="1800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T.P: IT22358066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Samanmalee</a:t>
            </a:r>
            <a:r>
              <a:rPr lang="en-US" sz="1800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A.H.M.C.M: IT22640048 </a:t>
            </a:r>
          </a:p>
        </p:txBody>
      </p:sp>
    </p:spTree>
    <p:extLst>
      <p:ext uri="{BB962C8B-B14F-4D97-AF65-F5344CB8AC3E}">
        <p14:creationId xmlns:p14="http://schemas.microsoft.com/office/powerpoint/2010/main" val="4091860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7" descr="Man talks by phone">
            <a:extLst>
              <a:ext uri="{FF2B5EF4-FFF2-40B4-BE49-F238E27FC236}">
                <a16:creationId xmlns:a16="http://schemas.microsoft.com/office/drawing/2014/main" id="{2894B736-0F24-454E-8A9D-717EB7869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" y="0"/>
            <a:ext cx="6991350" cy="6858000"/>
          </a:xfrm>
          <a:prstGeom prst="rect">
            <a:avLst/>
          </a:prstGeom>
        </p:spPr>
      </p:pic>
      <p:sp>
        <p:nvSpPr>
          <p:cNvPr id="5" name="object 3" descr="Beige rectangl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1359001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02275" y="1692008"/>
            <a:ext cx="6689725" cy="352806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198107" y="2331086"/>
            <a:ext cx="5165558" cy="83385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Objective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object 9" descr="Beige rectangl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6313932" y="3042424"/>
            <a:ext cx="2970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6188242" y="3217631"/>
            <a:ext cx="5181600" cy="1603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Summarizing large volumes of text data</a:t>
            </a:r>
          </a:p>
          <a:p>
            <a:r>
              <a:rPr lang="en-US" sz="1800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Analyzing sentiment</a:t>
            </a:r>
          </a:p>
          <a:p>
            <a:r>
              <a:rPr lang="en-US" sz="1800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Identifying underlying topics</a:t>
            </a: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 descr="Beige oval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4</a:t>
            </a:fld>
            <a:endParaRPr lang="en-US" dirty="0"/>
          </a:p>
        </p:txBody>
      </p:sp>
      <p:sp>
        <p:nvSpPr>
          <p:cNvPr id="24" name="object 5" descr="Beige rectangl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3060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3F29501C-4D08-8B73-4E45-3805FE90A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8850" y="1407701"/>
            <a:ext cx="7701502" cy="3360945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E1659DA3-380C-1DC1-799F-656D042CFE87}"/>
              </a:ext>
            </a:extLst>
          </p:cNvPr>
          <p:cNvSpPr/>
          <p:nvPr/>
        </p:nvSpPr>
        <p:spPr>
          <a:xfrm>
            <a:off x="442453" y="4073494"/>
            <a:ext cx="4017552" cy="2466533"/>
          </a:xfrm>
          <a:prstGeom prst="rect">
            <a:avLst/>
          </a:prstGeom>
          <a:solidFill>
            <a:schemeClr val="accent1"/>
          </a:solidFill>
        </p:spPr>
        <p:txBody>
          <a:bodyPr wrap="square" anchor="ctr" anchorCtr="0">
            <a:noAutofit/>
          </a:bodyPr>
          <a:lstStyle/>
          <a:p>
            <a:pPr marL="237490">
              <a:lnSpc>
                <a:spcPct val="100000"/>
              </a:lnSpc>
              <a:spcBef>
                <a:spcPts val="1055"/>
              </a:spcBef>
            </a:pPr>
            <a:endParaRPr lang="en-US" sz="1200" b="1" i="1" spc="-15" dirty="0">
              <a:solidFill>
                <a:schemeClr val="tx2">
                  <a:alpha val="70000"/>
                </a:schemeClr>
              </a:solidFill>
              <a:cs typeface="Arial"/>
            </a:endParaRPr>
          </a:p>
        </p:txBody>
      </p:sp>
      <p:sp>
        <p:nvSpPr>
          <p:cNvPr id="49" name="Content Placeholder 3">
            <a:extLst>
              <a:ext uri="{FF2B5EF4-FFF2-40B4-BE49-F238E27FC236}">
                <a16:creationId xmlns:a16="http://schemas.microsoft.com/office/drawing/2014/main" id="{F1A73FE7-847E-CE3D-2A6B-32874D41C747}"/>
              </a:ext>
            </a:extLst>
          </p:cNvPr>
          <p:cNvSpPr txBox="1">
            <a:spLocks/>
          </p:cNvSpPr>
          <p:nvPr/>
        </p:nvSpPr>
        <p:spPr bwMode="white">
          <a:xfrm>
            <a:off x="629265" y="4307631"/>
            <a:ext cx="2753032" cy="32493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spc="-25" dirty="0">
                <a:solidFill>
                  <a:schemeClr val="tx1"/>
                </a:solidFill>
                <a:cs typeface="Arial"/>
              </a:rPr>
              <a:t>Alternative Solution</a:t>
            </a:r>
          </a:p>
        </p:txBody>
      </p:sp>
      <p:sp>
        <p:nvSpPr>
          <p:cNvPr id="50" name="Content Placeholder 3">
            <a:extLst>
              <a:ext uri="{FF2B5EF4-FFF2-40B4-BE49-F238E27FC236}">
                <a16:creationId xmlns:a16="http://schemas.microsoft.com/office/drawing/2014/main" id="{0E9D99B0-7C8A-6012-A8CF-876BBAD56484}"/>
              </a:ext>
            </a:extLst>
          </p:cNvPr>
          <p:cNvSpPr txBox="1">
            <a:spLocks/>
          </p:cNvSpPr>
          <p:nvPr/>
        </p:nvSpPr>
        <p:spPr bwMode="white">
          <a:xfrm>
            <a:off x="629265" y="4743570"/>
            <a:ext cx="3588774" cy="149524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spc="-25" dirty="0">
                <a:solidFill>
                  <a:schemeClr val="tx1"/>
                </a:solidFill>
                <a:cs typeface="Arial"/>
              </a:rPr>
              <a:t>Jaccard Similarity</a:t>
            </a:r>
          </a:p>
          <a:p>
            <a:r>
              <a:rPr lang="en-US" sz="1800" spc="-25" dirty="0">
                <a:solidFill>
                  <a:schemeClr val="tx1"/>
                </a:solidFill>
                <a:cs typeface="Arial"/>
              </a:rPr>
              <a:t>Euclidean Distance</a:t>
            </a:r>
          </a:p>
          <a:p>
            <a:r>
              <a:rPr lang="en-US" sz="1800" spc="-25" dirty="0">
                <a:solidFill>
                  <a:schemeClr val="tx1"/>
                </a:solidFill>
                <a:cs typeface="Arial"/>
              </a:rPr>
              <a:t>BERT</a:t>
            </a:r>
          </a:p>
          <a:p>
            <a:r>
              <a:rPr lang="en-US" sz="1800" spc="-25" dirty="0">
                <a:solidFill>
                  <a:schemeClr val="tx1"/>
                </a:solidFill>
                <a:cs typeface="Arial"/>
              </a:rPr>
              <a:t>Latent Semantic Analysis (LSA)</a:t>
            </a:r>
          </a:p>
        </p:txBody>
      </p:sp>
      <p:sp>
        <p:nvSpPr>
          <p:cNvPr id="55" name="Title 2">
            <a:extLst>
              <a:ext uri="{FF2B5EF4-FFF2-40B4-BE49-F238E27FC236}">
                <a16:creationId xmlns:a16="http://schemas.microsoft.com/office/drawing/2014/main" id="{F7D844A6-C469-7C2E-4936-232DED52A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752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90A2"/>
                </a:solidFill>
              </a:rPr>
              <a:t>News Summarization</a:t>
            </a:r>
          </a:p>
        </p:txBody>
      </p:sp>
    </p:spTree>
    <p:extLst>
      <p:ext uri="{BB962C8B-B14F-4D97-AF65-F5344CB8AC3E}">
        <p14:creationId xmlns:p14="http://schemas.microsoft.com/office/powerpoint/2010/main" val="3366032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760E-5794-42A9-8E56-3837F4FC7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351522-D6A9-4849-85EE-913E456DD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object 18" descr="Beige rectangle">
            <a:extLst>
              <a:ext uri="{FF2B5EF4-FFF2-40B4-BE49-F238E27FC236}">
                <a16:creationId xmlns:a16="http://schemas.microsoft.com/office/drawing/2014/main" id="{7593E25A-C238-4F4D-B05B-996628D42B7D}"/>
              </a:ext>
            </a:extLst>
          </p:cNvPr>
          <p:cNvSpPr/>
          <p:nvPr/>
        </p:nvSpPr>
        <p:spPr>
          <a:xfrm>
            <a:off x="927187" y="1346810"/>
            <a:ext cx="3744000" cy="0"/>
          </a:xfrm>
          <a:custGeom>
            <a:avLst/>
            <a:gdLst/>
            <a:ahLst/>
            <a:cxnLst/>
            <a:rect l="l" t="t" r="r" b="b"/>
            <a:pathLst>
              <a:path w="3218815">
                <a:moveTo>
                  <a:pt x="0" y="0"/>
                </a:moveTo>
                <a:lnTo>
                  <a:pt x="3218395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781ABA-C6F4-D135-6D69-771553514AD5}"/>
              </a:ext>
            </a:extLst>
          </p:cNvPr>
          <p:cNvSpPr txBox="1"/>
          <p:nvPr/>
        </p:nvSpPr>
        <p:spPr>
          <a:xfrm>
            <a:off x="660264" y="2256582"/>
            <a:ext cx="890747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Sentiment analysis identifies the emotional tone in news articles, classifying it as positive, negative, or neutral</a:t>
            </a:r>
          </a:p>
          <a:p>
            <a:endParaRPr lang="en-US" sz="2000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This analysis enhances the clarity of news summaries by revealing the emotional context, making the content more engaging and insightful.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ptos" panose="020B0004020202020204" pitchFamily="34" charset="0"/>
            </a:endParaRPr>
          </a:p>
          <a:p>
            <a:endParaRPr lang="en-US" sz="2000" dirty="0">
              <a:latin typeface="Aptos" panose="020B0004020202020204" pitchFamily="34" charset="0"/>
            </a:endParaRPr>
          </a:p>
          <a:p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9" name="object 3" descr="Blue rectangle">
            <a:extLst>
              <a:ext uri="{FF2B5EF4-FFF2-40B4-BE49-F238E27FC236}">
                <a16:creationId xmlns:a16="http://schemas.microsoft.com/office/drawing/2014/main" id="{FC030DFE-16EB-A11A-1952-0455AF1F6C1D}"/>
              </a:ext>
            </a:extLst>
          </p:cNvPr>
          <p:cNvSpPr/>
          <p:nvPr/>
        </p:nvSpPr>
        <p:spPr>
          <a:xfrm>
            <a:off x="2400" y="5992576"/>
            <a:ext cx="12189600" cy="865424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5" name="Picture Placeholder 2" descr="Happy excited man">
            <a:extLst>
              <a:ext uri="{FF2B5EF4-FFF2-40B4-BE49-F238E27FC236}">
                <a16:creationId xmlns:a16="http://schemas.microsoft.com/office/drawing/2014/main" id="{07D6AC95-1C14-8A0A-0AE9-DF802A39F53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567741" y="0"/>
            <a:ext cx="2624259" cy="3093393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B662F0C5-485D-4DCE-6065-F4CD066BE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Sentiment analysis identifies the emotional tone in news articles, classifying it as positive, negative, or neutral.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305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 descr="People's hands">
            <a:extLst>
              <a:ext uri="{FF2B5EF4-FFF2-40B4-BE49-F238E27FC236}">
                <a16:creationId xmlns:a16="http://schemas.microsoft.com/office/drawing/2014/main" id="{3473867A-FBFD-45C7-BD5B-FDE711A8E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0"/>
            <a:ext cx="12192000" cy="6858000"/>
          </a:xfrm>
          <a:prstGeom prst="rect">
            <a:avLst/>
          </a:prstGeom>
        </p:spPr>
      </p:pic>
      <p:sp>
        <p:nvSpPr>
          <p:cNvPr id="5" name="object 3" descr="Blue rectangle">
            <a:extLst>
              <a:ext uri="{FF2B5EF4-FFF2-40B4-BE49-F238E27FC236}">
                <a16:creationId xmlns:a16="http://schemas.microsoft.com/office/drawing/2014/main" id="{33BB357B-B238-4C43-8242-F33D9E1D4905}"/>
              </a:ext>
            </a:extLst>
          </p:cNvPr>
          <p:cNvSpPr/>
          <p:nvPr/>
        </p:nvSpPr>
        <p:spPr>
          <a:xfrm>
            <a:off x="2400" y="-1656747"/>
            <a:ext cx="12189600" cy="7311097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7" name="Oval 6" descr="Beige oval">
            <a:extLst>
              <a:ext uri="{FF2B5EF4-FFF2-40B4-BE49-F238E27FC236}">
                <a16:creationId xmlns:a16="http://schemas.microsoft.com/office/drawing/2014/main" id="{5E8475D7-5EB4-4E70-AD4D-D32B1FB40E6E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592443CF-1BB0-4648-AEBA-9AFB75D72A99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Model Implementation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16D174-C1FB-4494-B78F-EFF7C645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912" y="6174902"/>
            <a:ext cx="357116" cy="365125"/>
          </a:xfrm>
        </p:spPr>
        <p:txBody>
          <a:bodyPr/>
          <a:lstStyle/>
          <a:p>
            <a:fld id="{82EE24B5-652C-4DB5-B7C3-B5BBEC1280B1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object 5" descr="Beige rectangle">
            <a:extLst>
              <a:ext uri="{FF2B5EF4-FFF2-40B4-BE49-F238E27FC236}">
                <a16:creationId xmlns:a16="http://schemas.microsoft.com/office/drawing/2014/main" id="{3C19A568-7E73-443A-A183-2C3EDA0087DF}"/>
              </a:ext>
            </a:extLst>
          </p:cNvPr>
          <p:cNvSpPr/>
          <p:nvPr/>
        </p:nvSpPr>
        <p:spPr bwMode="white">
          <a:xfrm>
            <a:off x="944410" y="1345847"/>
            <a:ext cx="435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6A8483-F59D-460B-EA7A-6A7A339607FF}"/>
              </a:ext>
            </a:extLst>
          </p:cNvPr>
          <p:cNvSpPr txBox="1"/>
          <p:nvPr/>
        </p:nvSpPr>
        <p:spPr>
          <a:xfrm>
            <a:off x="944410" y="1908143"/>
            <a:ext cx="64008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Three models were built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XGBoost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bg1"/>
                </a:solidFill>
                <a:latin typeface="Aptos" panose="020B0004020202020204" pitchFamily="34" charset="0"/>
              </a:rPr>
              <a:t>CatBoost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Random Forest Classifier</a:t>
            </a:r>
          </a:p>
          <a:p>
            <a:pPr lvl="2"/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B1E466-EFE5-4D91-081A-EC3E63C1642C}"/>
              </a:ext>
            </a:extLst>
          </p:cNvPr>
          <p:cNvSpPr txBox="1"/>
          <p:nvPr/>
        </p:nvSpPr>
        <p:spPr>
          <a:xfrm>
            <a:off x="944410" y="4427621"/>
            <a:ext cx="101353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Out of these models, the model with the highest accuracy and other evaluation metrics was chosen and implemented</a:t>
            </a:r>
          </a:p>
        </p:txBody>
      </p:sp>
      <p:pic>
        <p:nvPicPr>
          <p:cNvPr id="11" name="Picture 10" descr="A graph with orange squares&#10;&#10;Description automatically generated with medium confidence">
            <a:extLst>
              <a:ext uri="{FF2B5EF4-FFF2-40B4-BE49-F238E27FC236}">
                <a16:creationId xmlns:a16="http://schemas.microsoft.com/office/drawing/2014/main" id="{E8C75E73-D7C0-47A1-3250-0103DB30F5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051" y="317973"/>
            <a:ext cx="6177064" cy="310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070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 descr="Beige oval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7</a:t>
            </a:fld>
            <a:endParaRPr lang="en-US" dirty="0"/>
          </a:p>
        </p:txBody>
      </p:sp>
      <p:sp>
        <p:nvSpPr>
          <p:cNvPr id="24" name="object 5" descr="Beige rectangl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3060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1659DA3-380C-1DC1-799F-656D042CFE87}"/>
              </a:ext>
            </a:extLst>
          </p:cNvPr>
          <p:cNvSpPr/>
          <p:nvPr/>
        </p:nvSpPr>
        <p:spPr>
          <a:xfrm>
            <a:off x="112017" y="2313120"/>
            <a:ext cx="4992213" cy="2506967"/>
          </a:xfrm>
          <a:prstGeom prst="rect">
            <a:avLst/>
          </a:prstGeom>
          <a:solidFill>
            <a:schemeClr val="accent1"/>
          </a:solidFill>
        </p:spPr>
        <p:txBody>
          <a:bodyPr wrap="square" anchor="ctr" anchorCtr="0">
            <a:noAutofit/>
          </a:bodyPr>
          <a:lstStyle/>
          <a:p>
            <a:pPr marL="237490">
              <a:lnSpc>
                <a:spcPct val="100000"/>
              </a:lnSpc>
              <a:spcBef>
                <a:spcPts val="1055"/>
              </a:spcBef>
            </a:pPr>
            <a:endParaRPr lang="en-US" sz="1200" b="1" i="1" spc="-15" dirty="0">
              <a:solidFill>
                <a:schemeClr val="tx2">
                  <a:alpha val="70000"/>
                </a:schemeClr>
              </a:solidFill>
              <a:cs typeface="Arial"/>
            </a:endParaRPr>
          </a:p>
        </p:txBody>
      </p:sp>
      <p:sp>
        <p:nvSpPr>
          <p:cNvPr id="49" name="Content Placeholder 3">
            <a:extLst>
              <a:ext uri="{FF2B5EF4-FFF2-40B4-BE49-F238E27FC236}">
                <a16:creationId xmlns:a16="http://schemas.microsoft.com/office/drawing/2014/main" id="{F1A73FE7-847E-CE3D-2A6B-32874D41C747}"/>
              </a:ext>
            </a:extLst>
          </p:cNvPr>
          <p:cNvSpPr txBox="1">
            <a:spLocks/>
          </p:cNvSpPr>
          <p:nvPr/>
        </p:nvSpPr>
        <p:spPr bwMode="white">
          <a:xfrm>
            <a:off x="242645" y="2574496"/>
            <a:ext cx="4133412" cy="209081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Topic modeling is a statistical technique used in natural language processing (NLP) to discover abstract "topics" within a collection of documents</a:t>
            </a:r>
            <a:endParaRPr lang="en-US" sz="2400" spc="-25" dirty="0">
              <a:solidFill>
                <a:schemeClr val="tx1"/>
              </a:solidFill>
              <a:cs typeface="Arial"/>
            </a:endParaRPr>
          </a:p>
        </p:txBody>
      </p:sp>
      <p:sp>
        <p:nvSpPr>
          <p:cNvPr id="50" name="Content Placeholder 3">
            <a:extLst>
              <a:ext uri="{FF2B5EF4-FFF2-40B4-BE49-F238E27FC236}">
                <a16:creationId xmlns:a16="http://schemas.microsoft.com/office/drawing/2014/main" id="{0E9D99B0-7C8A-6012-A8CF-876BBAD56484}"/>
              </a:ext>
            </a:extLst>
          </p:cNvPr>
          <p:cNvSpPr txBox="1">
            <a:spLocks/>
          </p:cNvSpPr>
          <p:nvPr/>
        </p:nvSpPr>
        <p:spPr bwMode="white">
          <a:xfrm>
            <a:off x="629265" y="4743570"/>
            <a:ext cx="3588774" cy="149524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spc="-25" dirty="0">
              <a:solidFill>
                <a:schemeClr val="tx1"/>
              </a:solidFill>
              <a:cs typeface="Arial"/>
            </a:endParaRPr>
          </a:p>
        </p:txBody>
      </p:sp>
      <p:sp>
        <p:nvSpPr>
          <p:cNvPr id="55" name="Title 2">
            <a:extLst>
              <a:ext uri="{FF2B5EF4-FFF2-40B4-BE49-F238E27FC236}">
                <a16:creationId xmlns:a16="http://schemas.microsoft.com/office/drawing/2014/main" id="{F7D844A6-C469-7C2E-4936-232DED52A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752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90A2"/>
                </a:solidFill>
              </a:rPr>
              <a:t>Topic Modeling</a:t>
            </a:r>
          </a:p>
        </p:txBody>
      </p:sp>
      <p:pic>
        <p:nvPicPr>
          <p:cNvPr id="10" name="Picture 9"/>
          <p:cNvPicPr/>
          <p:nvPr/>
        </p:nvPicPr>
        <p:blipFill>
          <a:blip r:embed="rId3"/>
          <a:stretch>
            <a:fillRect/>
          </a:stretch>
        </p:blipFill>
        <p:spPr>
          <a:xfrm>
            <a:off x="4376057" y="1466445"/>
            <a:ext cx="7815943" cy="363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250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B371-F992-4547-B936-23F16F448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444" y="417362"/>
            <a:ext cx="3932237" cy="1302111"/>
          </a:xfrm>
        </p:spPr>
        <p:txBody>
          <a:bodyPr/>
          <a:lstStyle/>
          <a:p>
            <a:r>
              <a:rPr lang="en-US" dirty="0"/>
              <a:t>Challenges Faced and Solutions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07B54-E3ED-4BBF-91BB-9F611C440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ltGray">
          <a:xfrm>
            <a:off x="7055714" y="743102"/>
            <a:ext cx="4531709" cy="143123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200" b="1" dirty="0">
                <a:solidFill>
                  <a:schemeClr val="bg1"/>
                </a:solidFill>
                <a:latin typeface="+mj-lt"/>
              </a:rPr>
              <a:t>Data Preprocessing and Cleaning</a:t>
            </a:r>
          </a:p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Handling missing values and removing irrelevant</a:t>
            </a:r>
          </a:p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columns from the dataset required careful attention to ensure that essential data was</a:t>
            </a:r>
          </a:p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retained.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89DD8-AB5B-4556-B381-45F1AC07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8</a:t>
            </a:fld>
            <a:endParaRPr lang="en-US" dirty="0"/>
          </a:p>
        </p:txBody>
      </p:sp>
      <p:pic>
        <p:nvPicPr>
          <p:cNvPr id="7" name="Picture Placeholder 6" descr="Two men look at laptop">
            <a:extLst>
              <a:ext uri="{FF2B5EF4-FFF2-40B4-BE49-F238E27FC236}">
                <a16:creationId xmlns:a16="http://schemas.microsoft.com/office/drawing/2014/main" id="{2CD8DFC9-E679-43B6-94BA-67756E397A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2" y="2781223"/>
            <a:ext cx="6024983" cy="2736901"/>
          </a:xfrm>
        </p:spPr>
      </p:pic>
      <p:pic>
        <p:nvPicPr>
          <p:cNvPr id="15" name="Picture Placeholder 14" descr="Check icon">
            <a:extLst>
              <a:ext uri="{FF2B5EF4-FFF2-40B4-BE49-F238E27FC236}">
                <a16:creationId xmlns:a16="http://schemas.microsoft.com/office/drawing/2014/main" id="{2BB6FD49-92B0-4DC9-AC1D-17947DECCCB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687768"/>
            <a:ext cx="576000" cy="576000"/>
          </a:xfrm>
        </p:spPr>
      </p:pic>
      <p:pic>
        <p:nvPicPr>
          <p:cNvPr id="17" name="Picture Placeholder 16" descr="Check icon">
            <a:extLst>
              <a:ext uri="{FF2B5EF4-FFF2-40B4-BE49-F238E27FC236}">
                <a16:creationId xmlns:a16="http://schemas.microsoft.com/office/drawing/2014/main" id="{B35AF671-FB05-4C5C-AD79-E7C03FDFC8C4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2726677"/>
            <a:ext cx="576000" cy="576001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1D93562-F631-4ADB-AB50-4D5ECF40F8A1}"/>
              </a:ext>
            </a:extLst>
          </p:cNvPr>
          <p:cNvSpPr>
            <a:spLocks noGrp="1"/>
          </p:cNvSpPr>
          <p:nvPr>
            <p:ph type="body" sz="half" idx="23"/>
          </p:nvPr>
        </p:nvSpPr>
        <p:spPr bwMode="ltGray">
          <a:xfrm>
            <a:off x="7055713" y="2781223"/>
            <a:ext cx="4531709" cy="143123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400" b="1" dirty="0">
                <a:solidFill>
                  <a:schemeClr val="bg1"/>
                </a:solidFill>
                <a:latin typeface="+mj-lt"/>
              </a:rPr>
              <a:t>News Summarization</a:t>
            </a:r>
          </a:p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Implementing cosine similarity for text summarization posed challenges in determining the appropriate threshold for sentence similarity. </a:t>
            </a:r>
          </a:p>
        </p:txBody>
      </p:sp>
      <p:pic>
        <p:nvPicPr>
          <p:cNvPr id="19" name="Picture Placeholder 18" descr="Check icon">
            <a:extLst>
              <a:ext uri="{FF2B5EF4-FFF2-40B4-BE49-F238E27FC236}">
                <a16:creationId xmlns:a16="http://schemas.microsoft.com/office/drawing/2014/main" id="{D0EA9FF8-E112-4BA0-B552-7EC47F10324A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4558201"/>
            <a:ext cx="576000" cy="576001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254C44F-43DD-4310-BB15-9C29C646DB24}"/>
              </a:ext>
            </a:extLst>
          </p:cNvPr>
          <p:cNvSpPr>
            <a:spLocks noGrp="1"/>
          </p:cNvSpPr>
          <p:nvPr>
            <p:ph type="body" sz="half" idx="25"/>
          </p:nvPr>
        </p:nvSpPr>
        <p:spPr bwMode="ltGray">
          <a:xfrm>
            <a:off x="7055713" y="4627654"/>
            <a:ext cx="4672463" cy="1431234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200" b="1" dirty="0">
                <a:solidFill>
                  <a:schemeClr val="bg1"/>
                </a:solidFill>
                <a:latin typeface="+mj-lt"/>
              </a:rPr>
              <a:t>Model Selection and Evaluation</a:t>
            </a:r>
          </a:p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Choosing the most suitable machine learning model</a:t>
            </a:r>
          </a:p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for sentiment analysis was challenging, as multiple models (</a:t>
            </a:r>
            <a:r>
              <a:rPr lang="en-U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XGBoost</a:t>
            </a: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, </a:t>
            </a:r>
            <a:r>
              <a:rPr lang="en-US" sz="15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CatBoost</a:t>
            </a: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, Random Forest) were tested. </a:t>
            </a:r>
          </a:p>
        </p:txBody>
      </p:sp>
      <p:sp>
        <p:nvSpPr>
          <p:cNvPr id="8" name="object 13" descr="Beige rectangle">
            <a:extLst>
              <a:ext uri="{FF2B5EF4-FFF2-40B4-BE49-F238E27FC236}">
                <a16:creationId xmlns:a16="http://schemas.microsoft.com/office/drawing/2014/main" id="{DFB86A96-0959-48CB-911E-06E243290C23}"/>
              </a:ext>
            </a:extLst>
          </p:cNvPr>
          <p:cNvSpPr/>
          <p:nvPr/>
        </p:nvSpPr>
        <p:spPr>
          <a:xfrm>
            <a:off x="919594" y="1786728"/>
            <a:ext cx="3096000" cy="0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812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Suggestions for future enhancement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810C8-0338-19EC-7ADC-DF9E55962824}"/>
              </a:ext>
            </a:extLst>
          </p:cNvPr>
          <p:cNvSpPr txBox="1">
            <a:spLocks/>
          </p:cNvSpPr>
          <p:nvPr/>
        </p:nvSpPr>
        <p:spPr bwMode="ltGray">
          <a:xfrm>
            <a:off x="947606" y="1985474"/>
            <a:ext cx="10155197" cy="418942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Get the summarization in multiple languages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Generate the output result in any language the user desires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Make input so not only text can be entered but also images and text as well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Make the output in a voice format as well so that people with disability such as blindness</a:t>
            </a:r>
          </a:p>
          <a:p>
            <a:pPr marL="0" marR="417195" indent="0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can also use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2883791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23188392_Professional services pitch deck_SL_V1.potx" id="{A16A60D7-542B-43C6-BB27-7BA8168B4019}" vid="{8C6CFC53-4DED-4518-8264-5814B6A371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71946EF-A3EA-4ECB-8D9A-56C36FFF4075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Professional services pitch deck</Template>
  <TotalTime>110</TotalTime>
  <Words>344</Words>
  <Application>Microsoft Office PowerPoint</Application>
  <PresentationFormat>Widescreen</PresentationFormat>
  <Paragraphs>69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Arial </vt:lpstr>
      <vt:lpstr>Calibri</vt:lpstr>
      <vt:lpstr>Gill Sans MT</vt:lpstr>
      <vt:lpstr>Wingdings</vt:lpstr>
      <vt:lpstr>Office Theme</vt:lpstr>
      <vt:lpstr>New Summarization Application</vt:lpstr>
      <vt:lpstr>PowerPoint Presentation</vt:lpstr>
      <vt:lpstr>Objective</vt:lpstr>
      <vt:lpstr>News Summarization</vt:lpstr>
      <vt:lpstr>Sentiment Analysis </vt:lpstr>
      <vt:lpstr>Model Implementation</vt:lpstr>
      <vt:lpstr>Topic Modeling</vt:lpstr>
      <vt:lpstr>Challenges Faced and Solutions</vt:lpstr>
      <vt:lpstr>Suggestions for future enhancement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Summarization Application</dc:title>
  <dc:creator>genius2023731@outlook.com</dc:creator>
  <cp:lastModifiedBy>genius2023731@outlook.com</cp:lastModifiedBy>
  <cp:revision>7</cp:revision>
  <dcterms:created xsi:type="dcterms:W3CDTF">2024-10-07T13:19:48Z</dcterms:created>
  <dcterms:modified xsi:type="dcterms:W3CDTF">2024-10-07T16:20:00Z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